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7" r:id="rId3"/>
    <p:sldId id="271" r:id="rId4"/>
    <p:sldId id="272" r:id="rId5"/>
    <p:sldId id="273" r:id="rId6"/>
    <p:sldId id="274" r:id="rId7"/>
    <p:sldId id="269" r:id="rId8"/>
    <p:sldId id="268" r:id="rId9"/>
    <p:sldId id="270" r:id="rId10"/>
    <p:sldId id="275" r:id="rId11"/>
    <p:sldId id="27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ew Douglas" initials="AD" lastIdx="1" clrIdx="0">
    <p:extLst>
      <p:ext uri="{19B8F6BF-5375-455C-9EA6-DF929625EA0E}">
        <p15:presenceInfo xmlns:p15="http://schemas.microsoft.com/office/powerpoint/2012/main" userId="f00e315d48384b44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874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E02E6B-E3D3-4494-88D7-A047C131E8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CD13EC9-B07B-4B6C-9984-78C1DB9ADA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2B9716-FF38-44AD-9F25-D4BEF8B874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C74B-051E-4C3F-A776-1A4EF87AC365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871E7B-F3B9-4057-8D21-2EBCDFBDF0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D0FA6E-E4B7-4426-BB45-E7D1EDBF76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15727-B0D5-4833-9B49-8C3CF2666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71260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53E77C-A8B2-4895-B981-A725E3E165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13E96F8-4C75-402D-AEE5-54AD5BDD5B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0DE8C9-465A-4D3B-B83B-BFE6FB9246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C74B-051E-4C3F-A776-1A4EF87AC365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C59CFA-64CA-42BF-98C5-08DEBCE84B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11DCFA-723D-4A7B-91D9-D86EDB359B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15727-B0D5-4833-9B49-8C3CF2666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7142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8403AA3-E94D-47C1-B453-7A953D19771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4096341-68C1-414D-8E47-4A82436310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B4CBEA-9E91-438E-889C-14D7D8484C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C74B-051E-4C3F-A776-1A4EF87AC365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20D992-B213-4BC7-8C2D-085D0F327D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CB9203-5104-43D6-8995-18978A417C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15727-B0D5-4833-9B49-8C3CF2666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290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03EAB6-EA2C-4297-90C7-7A6C1306E1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08540D-C211-4EDE-96D7-B77462C455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C8CF39-9C5F-4327-BD5C-9D18FA7A53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C74B-051E-4C3F-A776-1A4EF87AC365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CCBE84-D33B-43DF-8B14-C13DDB1B49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75437A-6F00-45E3-AE02-E51682AC10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15727-B0D5-4833-9B49-8C3CF2666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417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81F2E6-CED1-4148-A26F-4B151ADEAA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1DD733-FAE4-412F-B3A1-A78BB8E2D9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7D8843-7AD8-4C94-BB2A-087B4147EE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C74B-051E-4C3F-A776-1A4EF87AC365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B2DF6B-C69C-4E58-833F-8E276324CA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24126F-901B-4EE6-AD3E-1B2C095D2A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15727-B0D5-4833-9B49-8C3CF2666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298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AE6981-A370-4AE2-8A09-4ED97C6648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568320-71B1-4BB8-8500-C86F10BF5B0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96D8B30-BD22-40F7-A37E-6EC2BFA65F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252B98-1CCA-4E1F-9C27-6BB4597FA1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C74B-051E-4C3F-A776-1A4EF87AC365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47CD8-2711-48E2-8ACC-0E86D1A69A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04DFCBD-5249-45C6-9C99-F226199FF1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15727-B0D5-4833-9B49-8C3CF2666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2175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D8BDDE-B317-46DD-9EBF-2690366CDD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87187A-0E57-4D07-8510-FBAFD8BA3B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14EC71F-59C1-4CC7-94B1-E2BEE4FDAF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11B6CC0-CAB3-430B-8BB0-C4AA0EFDE20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A669646-68CF-4CDF-A69E-F527EBA740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8D3B39B-0A95-48CD-85E0-AC80269CD7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C74B-051E-4C3F-A776-1A4EF87AC365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8E951D-D235-4588-8D05-A4884438A0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6AE5797-E71E-4A9A-AC78-264E583833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15727-B0D5-4833-9B49-8C3CF2666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883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13A5B5-A4E7-460B-9335-8BFE7A06C1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082FD91-1A5C-4923-8E3E-D44C0EFF5E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C74B-051E-4C3F-A776-1A4EF87AC365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C4A50C2-DFDF-4089-82FC-9FB1EFB63C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7F1D3BD-A49D-4388-8AC3-86AD7D5AE4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15727-B0D5-4833-9B49-8C3CF2666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2357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B2CF0AB-4252-48AE-9ABB-F79FB6AB7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C74B-051E-4C3F-A776-1A4EF87AC365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983B1B5-EC51-4028-82A3-5DCCFC5661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E9C2E0-BC7C-41E5-A5B9-C2B62895D7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15727-B0D5-4833-9B49-8C3CF2666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938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57EF8A-79AA-4C09-8EEC-F770DF10D7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834CAF-D49D-4DBD-BC08-5A5FFE1237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674DDF5-3106-484C-80EF-A98BF26F70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A67D6D3-9791-473E-BCEE-7433F9F257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C74B-051E-4C3F-A776-1A4EF87AC365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ECD3857-16CD-426D-BAB6-6C6B160D65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CB0077-E8E6-48C5-9C25-6CFA8AEA27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15727-B0D5-4833-9B49-8C3CF2666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8529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565D5F-C1B5-4241-8C13-B2C302C045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9B1C064-017C-418B-B54D-6535DF565DE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CA771BE-998D-4B41-AE99-87554003A7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741D7EA-3593-4791-8B37-DC2AB16651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C74B-051E-4C3F-A776-1A4EF87AC365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73D72C-41BC-4755-8217-15DBCE5855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5EDA167-C89D-43F3-93CD-2501406735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15727-B0D5-4833-9B49-8C3CF2666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6974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B9C1E84-6C85-4BA2-84AF-0B58FA2F67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B3414B-6586-4283-983D-6140FBA4A4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85CD32-31A0-47D1-94BD-A4082B0E626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57C74B-051E-4C3F-A776-1A4EF87AC365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76672A-F649-437E-9CA9-51E424F991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F33A55-AEAB-40F7-A205-A1CAC27CC6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115727-B0D5-4833-9B49-8C3CF2666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827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image" Target="../media/image1.wmf"/><Relationship Id="rId7" Type="http://schemas.openxmlformats.org/officeDocument/2006/relationships/image" Target="../media/image3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2.wmf"/><Relationship Id="rId4" Type="http://schemas.openxmlformats.org/officeDocument/2006/relationships/oleObject" Target="../embeddings/oleObject2.bin"/><Relationship Id="rId9" Type="http://schemas.openxmlformats.org/officeDocument/2006/relationships/image" Target="../media/image4.wm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1.bin"/><Relationship Id="rId13" Type="http://schemas.openxmlformats.org/officeDocument/2006/relationships/image" Target="../media/image43.wmf"/><Relationship Id="rId3" Type="http://schemas.openxmlformats.org/officeDocument/2006/relationships/image" Target="../media/image38.wmf"/><Relationship Id="rId7" Type="http://schemas.openxmlformats.org/officeDocument/2006/relationships/image" Target="../media/image40.wmf"/><Relationship Id="rId12" Type="http://schemas.openxmlformats.org/officeDocument/2006/relationships/oleObject" Target="../embeddings/oleObject43.bin"/><Relationship Id="rId2" Type="http://schemas.openxmlformats.org/officeDocument/2006/relationships/oleObject" Target="../embeddings/oleObject38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40.bin"/><Relationship Id="rId11" Type="http://schemas.openxmlformats.org/officeDocument/2006/relationships/image" Target="../media/image42.wmf"/><Relationship Id="rId5" Type="http://schemas.openxmlformats.org/officeDocument/2006/relationships/image" Target="../media/image39.wmf"/><Relationship Id="rId10" Type="http://schemas.openxmlformats.org/officeDocument/2006/relationships/oleObject" Target="../embeddings/oleObject42.bin"/><Relationship Id="rId4" Type="http://schemas.openxmlformats.org/officeDocument/2006/relationships/oleObject" Target="../embeddings/oleObject39.bin"/><Relationship Id="rId9" Type="http://schemas.openxmlformats.org/officeDocument/2006/relationships/image" Target="../media/image41.w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7.bin"/><Relationship Id="rId13" Type="http://schemas.openxmlformats.org/officeDocument/2006/relationships/image" Target="../media/image49.wmf"/><Relationship Id="rId3" Type="http://schemas.openxmlformats.org/officeDocument/2006/relationships/image" Target="../media/image44.wmf"/><Relationship Id="rId7" Type="http://schemas.openxmlformats.org/officeDocument/2006/relationships/image" Target="../media/image46.wmf"/><Relationship Id="rId12" Type="http://schemas.openxmlformats.org/officeDocument/2006/relationships/oleObject" Target="../embeddings/oleObject49.bin"/><Relationship Id="rId17" Type="http://schemas.openxmlformats.org/officeDocument/2006/relationships/image" Target="../media/image51.wmf"/><Relationship Id="rId2" Type="http://schemas.openxmlformats.org/officeDocument/2006/relationships/oleObject" Target="../embeddings/oleObject44.bin"/><Relationship Id="rId16" Type="http://schemas.openxmlformats.org/officeDocument/2006/relationships/oleObject" Target="../embeddings/oleObject51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46.bin"/><Relationship Id="rId11" Type="http://schemas.openxmlformats.org/officeDocument/2006/relationships/image" Target="../media/image48.wmf"/><Relationship Id="rId5" Type="http://schemas.openxmlformats.org/officeDocument/2006/relationships/image" Target="../media/image45.wmf"/><Relationship Id="rId15" Type="http://schemas.openxmlformats.org/officeDocument/2006/relationships/image" Target="../media/image50.wmf"/><Relationship Id="rId10" Type="http://schemas.openxmlformats.org/officeDocument/2006/relationships/oleObject" Target="../embeddings/oleObject48.bin"/><Relationship Id="rId4" Type="http://schemas.openxmlformats.org/officeDocument/2006/relationships/oleObject" Target="../embeddings/oleObject45.bin"/><Relationship Id="rId9" Type="http://schemas.openxmlformats.org/officeDocument/2006/relationships/image" Target="../media/image47.wmf"/><Relationship Id="rId14" Type="http://schemas.openxmlformats.org/officeDocument/2006/relationships/oleObject" Target="../embeddings/oleObject50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7" Type="http://schemas.openxmlformats.org/officeDocument/2006/relationships/image" Target="../media/image6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5.wmf"/><Relationship Id="rId4" Type="http://schemas.openxmlformats.org/officeDocument/2006/relationships/oleObject" Target="../embeddings/oleObject5.bin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13" Type="http://schemas.openxmlformats.org/officeDocument/2006/relationships/image" Target="../media/image12.png"/><Relationship Id="rId3" Type="http://schemas.openxmlformats.org/officeDocument/2006/relationships/image" Target="../media/image7.wmf"/><Relationship Id="rId7" Type="http://schemas.openxmlformats.org/officeDocument/2006/relationships/image" Target="../media/image9.wmf"/><Relationship Id="rId12" Type="http://schemas.openxmlformats.org/officeDocument/2006/relationships/oleObject" Target="../embeddings/oleObject12.bin"/><Relationship Id="rId2" Type="http://schemas.openxmlformats.org/officeDocument/2006/relationships/oleObject" Target="../embeddings/oleObject7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9.bin"/><Relationship Id="rId11" Type="http://schemas.openxmlformats.org/officeDocument/2006/relationships/image" Target="../media/image11.wmf"/><Relationship Id="rId5" Type="http://schemas.openxmlformats.org/officeDocument/2006/relationships/image" Target="../media/image8.wmf"/><Relationship Id="rId15" Type="http://schemas.openxmlformats.org/officeDocument/2006/relationships/image" Target="../media/image13.wmf"/><Relationship Id="rId10" Type="http://schemas.openxmlformats.org/officeDocument/2006/relationships/oleObject" Target="../embeddings/oleObject11.bin"/><Relationship Id="rId4" Type="http://schemas.openxmlformats.org/officeDocument/2006/relationships/oleObject" Target="../embeddings/oleObject8.bin"/><Relationship Id="rId9" Type="http://schemas.openxmlformats.org/officeDocument/2006/relationships/image" Target="../media/image10.png"/><Relationship Id="rId14" Type="http://schemas.openxmlformats.org/officeDocument/2006/relationships/oleObject" Target="../embeddings/oleObject13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7.bin"/><Relationship Id="rId3" Type="http://schemas.openxmlformats.org/officeDocument/2006/relationships/image" Target="../media/image14.wmf"/><Relationship Id="rId7" Type="http://schemas.openxmlformats.org/officeDocument/2006/relationships/image" Target="../media/image16.wmf"/><Relationship Id="rId2" Type="http://schemas.openxmlformats.org/officeDocument/2006/relationships/oleObject" Target="../embeddings/oleObject14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16.bin"/><Relationship Id="rId5" Type="http://schemas.openxmlformats.org/officeDocument/2006/relationships/image" Target="../media/image15.wmf"/><Relationship Id="rId4" Type="http://schemas.openxmlformats.org/officeDocument/2006/relationships/oleObject" Target="../embeddings/oleObject15.bin"/><Relationship Id="rId9" Type="http://schemas.openxmlformats.org/officeDocument/2006/relationships/image" Target="../media/image17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1.bin"/><Relationship Id="rId3" Type="http://schemas.openxmlformats.org/officeDocument/2006/relationships/image" Target="../media/image18.wmf"/><Relationship Id="rId7" Type="http://schemas.openxmlformats.org/officeDocument/2006/relationships/image" Target="../media/image20.wmf"/><Relationship Id="rId2" Type="http://schemas.openxmlformats.org/officeDocument/2006/relationships/oleObject" Target="../embeddings/oleObject18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20.bin"/><Relationship Id="rId5" Type="http://schemas.openxmlformats.org/officeDocument/2006/relationships/image" Target="../media/image19.wmf"/><Relationship Id="rId4" Type="http://schemas.openxmlformats.org/officeDocument/2006/relationships/oleObject" Target="../embeddings/oleObject19.bin"/><Relationship Id="rId9" Type="http://schemas.openxmlformats.org/officeDocument/2006/relationships/image" Target="../media/image21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5.bin"/><Relationship Id="rId3" Type="http://schemas.openxmlformats.org/officeDocument/2006/relationships/image" Target="../media/image22.wmf"/><Relationship Id="rId7" Type="http://schemas.openxmlformats.org/officeDocument/2006/relationships/image" Target="../media/image24.wmf"/><Relationship Id="rId2" Type="http://schemas.openxmlformats.org/officeDocument/2006/relationships/oleObject" Target="../embeddings/oleObject22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24.bin"/><Relationship Id="rId5" Type="http://schemas.openxmlformats.org/officeDocument/2006/relationships/image" Target="../media/image23.wmf"/><Relationship Id="rId4" Type="http://schemas.openxmlformats.org/officeDocument/2006/relationships/oleObject" Target="../embeddings/oleObject23.bin"/><Relationship Id="rId9" Type="http://schemas.openxmlformats.org/officeDocument/2006/relationships/image" Target="../media/image25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oleObject" Target="../embeddings/oleObject26.bin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wmf"/><Relationship Id="rId4" Type="http://schemas.openxmlformats.org/officeDocument/2006/relationships/oleObject" Target="../embeddings/oleObject27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0.bin"/><Relationship Id="rId13" Type="http://schemas.openxmlformats.org/officeDocument/2006/relationships/image" Target="../media/image32.wmf"/><Relationship Id="rId3" Type="http://schemas.openxmlformats.org/officeDocument/2006/relationships/image" Target="../media/image28.wmf"/><Relationship Id="rId7" Type="http://schemas.openxmlformats.org/officeDocument/2006/relationships/image" Target="../media/image29.wmf"/><Relationship Id="rId12" Type="http://schemas.openxmlformats.org/officeDocument/2006/relationships/oleObject" Target="../embeddings/oleObject32.bin"/><Relationship Id="rId2" Type="http://schemas.openxmlformats.org/officeDocument/2006/relationships/oleObject" Target="../embeddings/oleObject28.bin"/><Relationship Id="rId16" Type="http://schemas.openxmlformats.org/officeDocument/2006/relationships/image" Target="../media/image33.wmf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29.bin"/><Relationship Id="rId11" Type="http://schemas.openxmlformats.org/officeDocument/2006/relationships/image" Target="../media/image31.png"/><Relationship Id="rId5" Type="http://schemas.openxmlformats.org/officeDocument/2006/relationships/image" Target="../media/image34.png"/><Relationship Id="rId15" Type="http://schemas.openxmlformats.org/officeDocument/2006/relationships/oleObject" Target="../embeddings/oleObject33.bin"/><Relationship Id="rId10" Type="http://schemas.openxmlformats.org/officeDocument/2006/relationships/oleObject" Target="../embeddings/oleObject31.bin"/><Relationship Id="rId9" Type="http://schemas.openxmlformats.org/officeDocument/2006/relationships/image" Target="../media/image30.wmf"/><Relationship Id="rId14" Type="http://schemas.openxmlformats.org/officeDocument/2006/relationships/image" Target="../media/image3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7.bin"/><Relationship Id="rId3" Type="http://schemas.openxmlformats.org/officeDocument/2006/relationships/image" Target="../media/image34.wmf"/><Relationship Id="rId7" Type="http://schemas.openxmlformats.org/officeDocument/2006/relationships/image" Target="../media/image36.wmf"/><Relationship Id="rId2" Type="http://schemas.openxmlformats.org/officeDocument/2006/relationships/oleObject" Target="../embeddings/oleObject34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36.bin"/><Relationship Id="rId5" Type="http://schemas.openxmlformats.org/officeDocument/2006/relationships/image" Target="../media/image35.wmf"/><Relationship Id="rId4" Type="http://schemas.openxmlformats.org/officeDocument/2006/relationships/oleObject" Target="../embeddings/oleObject35.bin"/><Relationship Id="rId9" Type="http://schemas.openxmlformats.org/officeDocument/2006/relationships/image" Target="../media/image37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FBA694A-85F0-43AC-9EF4-D314A1B067EE}"/>
              </a:ext>
            </a:extLst>
          </p:cNvPr>
          <p:cNvSpPr txBox="1"/>
          <p:nvPr/>
        </p:nvSpPr>
        <p:spPr>
          <a:xfrm>
            <a:off x="4094922" y="437322"/>
            <a:ext cx="37197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 dirty="0"/>
              <a:t>A.3 Electric Potential</a:t>
            </a:r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A0A60F08-A494-4A1B-BCF9-A2BC1847724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44665513"/>
              </p:ext>
            </p:extLst>
          </p:nvPr>
        </p:nvGraphicFramePr>
        <p:xfrm>
          <a:off x="546140" y="1854235"/>
          <a:ext cx="4104792" cy="30785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2" imgW="2567880" imgH="1927800" progId="Paint.Picture">
                  <p:embed/>
                </p:oleObj>
              </mc:Choice>
              <mc:Fallback>
                <p:oleObj name="Bitmap Image" r:id="rId2" imgW="2567880" imgH="1927800" progId="Paint.Picture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6140" y="1854235"/>
                        <a:ext cx="4104792" cy="307859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9E94C4EE-4046-42A4-8C02-50051BF118D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31808441"/>
              </p:ext>
            </p:extLst>
          </p:nvPr>
        </p:nvGraphicFramePr>
        <p:xfrm>
          <a:off x="5662359" y="1826810"/>
          <a:ext cx="5457093" cy="30437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4" imgW="3581280" imgH="1996560" progId="Paint.Picture">
                  <p:embed/>
                </p:oleObj>
              </mc:Choice>
              <mc:Fallback>
                <p:oleObj name="Bitmap Image" r:id="rId4" imgW="3581280" imgH="1996560" progId="Paint.Picture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A0A60F08-A494-4A1B-BCF9-A2BC1847724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62359" y="1826810"/>
                        <a:ext cx="5457093" cy="304379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0F75366A-2E38-4B8A-A11F-6BB590159EB4}"/>
              </a:ext>
            </a:extLst>
          </p:cNvPr>
          <p:cNvSpPr txBox="1"/>
          <p:nvPr/>
        </p:nvSpPr>
        <p:spPr>
          <a:xfrm>
            <a:off x="468391" y="4873398"/>
            <a:ext cx="538700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The electric potential at point r, symbolized V(r), can</a:t>
            </a:r>
          </a:p>
          <a:p>
            <a:r>
              <a:rPr lang="en-US" sz="1600" dirty="0"/>
              <a:t>be thought of as the ‘amount of electric field lines you travel against going from </a:t>
            </a:r>
            <a:r>
              <a:rPr lang="en-US" sz="1600" dirty="0" err="1"/>
              <a:t>r</a:t>
            </a:r>
            <a:r>
              <a:rPr lang="en-US" sz="1600" baseline="-25000" dirty="0" err="1"/>
              <a:t>reference</a:t>
            </a:r>
            <a:r>
              <a:rPr lang="en-US" sz="1600" baseline="30000" dirty="0"/>
              <a:t> </a:t>
            </a:r>
            <a:r>
              <a:rPr lang="en-US" sz="1600" dirty="0"/>
              <a:t>to r’.  </a:t>
            </a:r>
            <a:r>
              <a:rPr lang="en-US" sz="1600" dirty="0" err="1"/>
              <a:t>r</a:t>
            </a:r>
            <a:r>
              <a:rPr lang="en-US" sz="1600" baseline="-25000" dirty="0" err="1"/>
              <a:t>reference</a:t>
            </a:r>
            <a:r>
              <a:rPr lang="en-US" sz="1600" dirty="0"/>
              <a:t> is usually taken to be infinitely far away from the charges.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FA1DEAA-0FC8-44F2-9887-5D4AB3C32693}"/>
              </a:ext>
            </a:extLst>
          </p:cNvPr>
          <p:cNvSpPr txBox="1"/>
          <p:nvPr/>
        </p:nvSpPr>
        <p:spPr>
          <a:xfrm>
            <a:off x="468391" y="1198604"/>
            <a:ext cx="114709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Want to introduce another property of electric fields, quantified in terms of a concept called the electric potential.  It will provide </a:t>
            </a:r>
          </a:p>
          <a:p>
            <a:r>
              <a:rPr lang="en-US" sz="1600" dirty="0"/>
              <a:t>further insight into the structure of an electric field surrounding a set of charges, and provide another means of calculating these fields. 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E45D36B-6BE1-455A-98EF-3CD29D5CE83B}"/>
              </a:ext>
            </a:extLst>
          </p:cNvPr>
          <p:cNvSpPr txBox="1"/>
          <p:nvPr/>
        </p:nvSpPr>
        <p:spPr>
          <a:xfrm>
            <a:off x="5769506" y="4853484"/>
            <a:ext cx="60798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Have to quantify ‘amount of electric field lines you travel against’.  </a:t>
            </a:r>
          </a:p>
          <a:p>
            <a:r>
              <a:rPr lang="en-US" sz="1600" dirty="0"/>
              <a:t>This is done for a typical segment of the path above.  And total result is:</a:t>
            </a:r>
          </a:p>
        </p:txBody>
      </p:sp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7A5A0FB6-9A30-42D0-9A32-89D2DA14BF8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48885019"/>
              </p:ext>
            </p:extLst>
          </p:nvPr>
        </p:nvGraphicFramePr>
        <p:xfrm>
          <a:off x="5855399" y="5618828"/>
          <a:ext cx="3321050" cy="663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2476440" imgH="495000" progId="Equation.DSMT4">
                  <p:embed/>
                </p:oleObj>
              </mc:Choice>
              <mc:Fallback>
                <p:oleObj name="Equation" r:id="rId6" imgW="2476440" imgH="495000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55399" y="5618828"/>
                        <a:ext cx="3321050" cy="663575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640AC2D5-8573-402B-AD2D-4097AD6C34F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2590718"/>
              </p:ext>
            </p:extLst>
          </p:nvPr>
        </p:nvGraphicFramePr>
        <p:xfrm>
          <a:off x="9391286" y="5454521"/>
          <a:ext cx="1628775" cy="992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1333440" imgH="812520" progId="Equation.DSMT4">
                  <p:embed/>
                </p:oleObj>
              </mc:Choice>
              <mc:Fallback>
                <p:oleObj name="Equation" r:id="rId8" imgW="1333440" imgH="81252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9391286" y="5454521"/>
                        <a:ext cx="1628775" cy="9921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849694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145C073-32C8-422A-BCF2-86D848B295EF}"/>
              </a:ext>
            </a:extLst>
          </p:cNvPr>
          <p:cNvSpPr txBox="1"/>
          <p:nvPr/>
        </p:nvSpPr>
        <p:spPr>
          <a:xfrm>
            <a:off x="4094922" y="437322"/>
            <a:ext cx="37197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 dirty="0"/>
              <a:t>A.3 Electric Potential</a:t>
            </a:r>
          </a:p>
        </p:txBody>
      </p:sp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1C3FAFCF-C4B5-44B9-8D4B-0C2EE941B4B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49074087"/>
              </p:ext>
            </p:extLst>
          </p:nvPr>
        </p:nvGraphicFramePr>
        <p:xfrm>
          <a:off x="816313" y="1139373"/>
          <a:ext cx="3028049" cy="20780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2" imgW="2621160" imgH="1798200" progId="Paint.Picture">
                  <p:embed/>
                </p:oleObj>
              </mc:Choice>
              <mc:Fallback>
                <p:oleObj name="Bitmap Image" r:id="rId2" imgW="2621160" imgH="1798200" progId="Paint.Picture">
                  <p:embed/>
                  <p:pic>
                    <p:nvPicPr>
                      <p:cNvPr id="10" name="Object 9">
                        <a:extLst>
                          <a:ext uri="{FF2B5EF4-FFF2-40B4-BE49-F238E27FC236}">
                            <a16:creationId xmlns:a16="http://schemas.microsoft.com/office/drawing/2014/main" id="{B5B60746-F067-45BA-B9A6-E74F88FD8A3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6313" y="1139373"/>
                        <a:ext cx="3028049" cy="207800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A5D7EDC8-6469-40F5-879A-E4F53258C30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57636248"/>
              </p:ext>
            </p:extLst>
          </p:nvPr>
        </p:nvGraphicFramePr>
        <p:xfrm>
          <a:off x="4175099" y="2093723"/>
          <a:ext cx="2982913" cy="811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2336760" imgH="634680" progId="Equation.DSMT4">
                  <p:embed/>
                </p:oleObj>
              </mc:Choice>
              <mc:Fallback>
                <p:oleObj name="Equation" r:id="rId4" imgW="2336760" imgH="634680" progId="Equation.DSMT4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5283A638-27A5-49C0-94FF-B4B7E33BA74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175099" y="2093723"/>
                        <a:ext cx="2982913" cy="8112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653E2DBE-B5C8-430F-9549-3C94F5D4DCA9}"/>
              </a:ext>
            </a:extLst>
          </p:cNvPr>
          <p:cNvSpPr txBox="1"/>
          <p:nvPr/>
        </p:nvSpPr>
        <p:spPr>
          <a:xfrm>
            <a:off x="4068916" y="1139373"/>
            <a:ext cx="6413551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70C0"/>
                </a:solidFill>
              </a:rPr>
              <a:t>In a previous problem, we derived the following expression for the electric </a:t>
            </a:r>
          </a:p>
          <a:p>
            <a:r>
              <a:rPr lang="en-US" sz="1600" dirty="0">
                <a:solidFill>
                  <a:srgbClr val="0070C0"/>
                </a:solidFill>
              </a:rPr>
              <a:t>potential along an axis running through the center of a wire.  Infer from </a:t>
            </a:r>
          </a:p>
          <a:p>
            <a:r>
              <a:rPr lang="en-US" sz="1600" dirty="0">
                <a:solidFill>
                  <a:srgbClr val="0070C0"/>
                </a:solidFill>
              </a:rPr>
              <a:t>this expression the y-component of the electric field along the same axis. </a:t>
            </a:r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FAF5D61E-9C8B-47E8-BC2E-6FC63B244F5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87690070"/>
              </p:ext>
            </p:extLst>
          </p:nvPr>
        </p:nvGraphicFramePr>
        <p:xfrm>
          <a:off x="1573903" y="3438991"/>
          <a:ext cx="936625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761760" imgH="419040" progId="Equation.DSMT4">
                  <p:embed/>
                </p:oleObj>
              </mc:Choice>
              <mc:Fallback>
                <p:oleObj name="Equation" r:id="rId6" imgW="761760" imgH="419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73903" y="3438991"/>
                        <a:ext cx="936625" cy="5143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3B17D3A7-36B0-4E12-BFE0-23BAA30C200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78323806"/>
              </p:ext>
            </p:extLst>
          </p:nvPr>
        </p:nvGraphicFramePr>
        <p:xfrm>
          <a:off x="1784249" y="3882905"/>
          <a:ext cx="8049728" cy="811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6553080" imgH="660240" progId="Equation.DSMT4">
                  <p:embed/>
                </p:oleObj>
              </mc:Choice>
              <mc:Fallback>
                <p:oleObj name="Equation" r:id="rId8" imgW="6553080" imgH="660240" progId="Equation.DSMT4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FAF5D61E-9C8B-47E8-BC2E-6FC63B244F5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784249" y="3882905"/>
                        <a:ext cx="8049728" cy="8112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4E217C12-CFE5-4639-A10F-9F79EFB4496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90441000"/>
              </p:ext>
            </p:extLst>
          </p:nvPr>
        </p:nvGraphicFramePr>
        <p:xfrm>
          <a:off x="1784249" y="4689307"/>
          <a:ext cx="9077870" cy="1171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7873920" imgH="1015920" progId="Equation.DSMT4">
                  <p:embed/>
                </p:oleObj>
              </mc:Choice>
              <mc:Fallback>
                <p:oleObj name="Equation" r:id="rId10" imgW="7873920" imgH="1015920" progId="Equation.DSMT4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FAF5D61E-9C8B-47E8-BC2E-6FC63B244F5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784249" y="4689307"/>
                        <a:ext cx="9077870" cy="11713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9BBA23F5-86D3-4971-87E5-E52B11D8473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69465660"/>
              </p:ext>
            </p:extLst>
          </p:nvPr>
        </p:nvGraphicFramePr>
        <p:xfrm>
          <a:off x="1644108" y="5855835"/>
          <a:ext cx="4901628" cy="6603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4241520" imgH="571320" progId="Equation.DSMT4">
                  <p:embed/>
                </p:oleObj>
              </mc:Choice>
              <mc:Fallback>
                <p:oleObj name="Equation" r:id="rId12" imgW="4241520" imgH="571320" progId="Equation.DSMT4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4E217C12-CFE5-4639-A10F-9F79EFB4496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1644108" y="5855835"/>
                        <a:ext cx="4901628" cy="6603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89548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6A9F3FF-3068-4DEC-86EA-E7DC2381CFD7}"/>
              </a:ext>
            </a:extLst>
          </p:cNvPr>
          <p:cNvSpPr txBox="1"/>
          <p:nvPr/>
        </p:nvSpPr>
        <p:spPr>
          <a:xfrm>
            <a:off x="4094922" y="437322"/>
            <a:ext cx="37197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 dirty="0"/>
              <a:t>A.3 Electric Potential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88CE44C-2B2A-41A4-AC19-6E967FCF2E3E}"/>
              </a:ext>
            </a:extLst>
          </p:cNvPr>
          <p:cNvSpPr txBox="1"/>
          <p:nvPr/>
        </p:nvSpPr>
        <p:spPr>
          <a:xfrm>
            <a:off x="769043" y="1071078"/>
            <a:ext cx="112904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Last one….suppose you were given some random function for V(</a:t>
            </a:r>
            <a:r>
              <a:rPr lang="en-US" dirty="0" err="1">
                <a:solidFill>
                  <a:srgbClr val="0070C0"/>
                </a:solidFill>
              </a:rPr>
              <a:t>x,y,z</a:t>
            </a:r>
            <a:r>
              <a:rPr lang="en-US" dirty="0">
                <a:solidFill>
                  <a:srgbClr val="0070C0"/>
                </a:solidFill>
              </a:rPr>
              <a:t>).  Calculate is the magnitude and direction of the </a:t>
            </a:r>
          </a:p>
          <a:p>
            <a:r>
              <a:rPr lang="en-US" dirty="0">
                <a:solidFill>
                  <a:srgbClr val="0070C0"/>
                </a:solidFill>
              </a:rPr>
              <a:t>electric field at the coordinate (-5,-5,5)?</a:t>
            </a:r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FF72FC20-FB60-4A40-BEAF-277C5CA47BC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97030986"/>
              </p:ext>
            </p:extLst>
          </p:nvPr>
        </p:nvGraphicFramePr>
        <p:xfrm>
          <a:off x="857251" y="1889747"/>
          <a:ext cx="3033713" cy="693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2108160" imgH="482400" progId="Equation.DSMT4">
                  <p:embed/>
                </p:oleObj>
              </mc:Choice>
              <mc:Fallback>
                <p:oleObj name="Equation" r:id="rId2" imgW="2108160" imgH="482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857251" y="1889747"/>
                        <a:ext cx="3033713" cy="6937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EDC04149-D332-4A09-95AF-02C7B63BEFD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86504367"/>
              </p:ext>
            </p:extLst>
          </p:nvPr>
        </p:nvGraphicFramePr>
        <p:xfrm>
          <a:off x="769043" y="2771459"/>
          <a:ext cx="2193925" cy="29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523880" imgH="203040" progId="Equation.DSMT4">
                  <p:embed/>
                </p:oleObj>
              </mc:Choice>
              <mc:Fallback>
                <p:oleObj name="Equation" r:id="rId4" imgW="1523880" imgH="203040" progId="Equation.DSMT4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FF72FC20-FB60-4A40-BEAF-277C5CA47BC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69043" y="2771459"/>
                        <a:ext cx="2193925" cy="292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12807E8A-AB5F-4AD0-BAC9-C43184783C9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13280492"/>
              </p:ext>
            </p:extLst>
          </p:nvPr>
        </p:nvGraphicFramePr>
        <p:xfrm>
          <a:off x="857251" y="5434840"/>
          <a:ext cx="3489325" cy="985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2425680" imgH="685800" progId="Equation.DSMT4">
                  <p:embed/>
                </p:oleObj>
              </mc:Choice>
              <mc:Fallback>
                <p:oleObj name="Equation" r:id="rId6" imgW="2425680" imgH="685800" progId="Equation.DSMT4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EDC04149-D332-4A09-95AF-02C7B63BEFD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857251" y="5434840"/>
                        <a:ext cx="3489325" cy="9858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5DC4050F-CDCC-42DC-8914-513E2901E4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49975" y="4382593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BAD976DA-6922-4528-865D-BF5990F8469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866657"/>
              </p:ext>
            </p:extLst>
          </p:nvPr>
        </p:nvGraphicFramePr>
        <p:xfrm>
          <a:off x="7132290" y="1625191"/>
          <a:ext cx="3388902" cy="31611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8" imgW="1935360" imgH="1806120" progId="Paint.Picture">
                  <p:embed/>
                </p:oleObj>
              </mc:Choice>
              <mc:Fallback>
                <p:oleObj name="Bitmap Image" r:id="rId8" imgW="1935360" imgH="1806120" progId="Paint.Picture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32290" y="1625191"/>
                        <a:ext cx="3388902" cy="316112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D0E92EC7-4314-4083-9B1E-771DC2DD4AA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91111059"/>
              </p:ext>
            </p:extLst>
          </p:nvPr>
        </p:nvGraphicFramePr>
        <p:xfrm>
          <a:off x="7589606" y="4786315"/>
          <a:ext cx="3124200" cy="1931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2171520" imgH="1346040" progId="Equation.DSMT4">
                  <p:embed/>
                </p:oleObj>
              </mc:Choice>
              <mc:Fallback>
                <p:oleObj name="Equation" r:id="rId10" imgW="2171520" imgH="1346040" progId="Equation.DSMT4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12807E8A-AB5F-4AD0-BAC9-C43184783C9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7589606" y="4786315"/>
                        <a:ext cx="3124200" cy="19319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2C4DDD89-7E5F-4D6B-AD01-CFA16A4EF79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36023108"/>
              </p:ext>
            </p:extLst>
          </p:nvPr>
        </p:nvGraphicFramePr>
        <p:xfrm>
          <a:off x="819228" y="3126448"/>
          <a:ext cx="5135562" cy="730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3568680" imgH="507960" progId="Equation.DSMT4">
                  <p:embed/>
                </p:oleObj>
              </mc:Choice>
              <mc:Fallback>
                <p:oleObj name="Equation" r:id="rId12" imgW="3568680" imgH="507960" progId="Equation.DSMT4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EDC04149-D332-4A09-95AF-02C7B63BEFD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819228" y="3126448"/>
                        <a:ext cx="5135562" cy="730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74F5C287-719C-4097-BF08-A4069DEF01E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90263965"/>
              </p:ext>
            </p:extLst>
          </p:nvPr>
        </p:nvGraphicFramePr>
        <p:xfrm>
          <a:off x="819228" y="3882142"/>
          <a:ext cx="3929062" cy="620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4" imgW="2730240" imgH="431640" progId="Equation.DSMT4">
                  <p:embed/>
                </p:oleObj>
              </mc:Choice>
              <mc:Fallback>
                <p:oleObj name="Equation" r:id="rId14" imgW="2730240" imgH="431640" progId="Equation.DSMT4">
                  <p:embed/>
                  <p:pic>
                    <p:nvPicPr>
                      <p:cNvPr id="13" name="Object 12">
                        <a:extLst>
                          <a:ext uri="{FF2B5EF4-FFF2-40B4-BE49-F238E27FC236}">
                            <a16:creationId xmlns:a16="http://schemas.microsoft.com/office/drawing/2014/main" id="{2C4DDD89-7E5F-4D6B-AD01-CFA16A4EF7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819228" y="3882142"/>
                        <a:ext cx="3929062" cy="6207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>
            <a:extLst>
              <a:ext uri="{FF2B5EF4-FFF2-40B4-BE49-F238E27FC236}">
                <a16:creationId xmlns:a16="http://schemas.microsoft.com/office/drawing/2014/main" id="{52AF501E-B0FF-41C6-AA55-61D153E0231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86191950"/>
              </p:ext>
            </p:extLst>
          </p:nvPr>
        </p:nvGraphicFramePr>
        <p:xfrm>
          <a:off x="834793" y="4480102"/>
          <a:ext cx="3198812" cy="620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6" imgW="2222280" imgH="431640" progId="Equation.DSMT4">
                  <p:embed/>
                </p:oleObj>
              </mc:Choice>
              <mc:Fallback>
                <p:oleObj name="Equation" r:id="rId16" imgW="2222280" imgH="431640" progId="Equation.DSMT4">
                  <p:embed/>
                  <p:pic>
                    <p:nvPicPr>
                      <p:cNvPr id="13" name="Object 12">
                        <a:extLst>
                          <a:ext uri="{FF2B5EF4-FFF2-40B4-BE49-F238E27FC236}">
                            <a16:creationId xmlns:a16="http://schemas.microsoft.com/office/drawing/2014/main" id="{2C4DDD89-7E5F-4D6B-AD01-CFA16A4EF7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834793" y="4480102"/>
                        <a:ext cx="3198812" cy="6207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55433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1000668-9372-4332-B3E4-A2F1081E704F}"/>
              </a:ext>
            </a:extLst>
          </p:cNvPr>
          <p:cNvSpPr txBox="1"/>
          <p:nvPr/>
        </p:nvSpPr>
        <p:spPr>
          <a:xfrm>
            <a:off x="4094922" y="437322"/>
            <a:ext cx="37197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 dirty="0"/>
              <a:t>A.3 Electric Potential</a:t>
            </a:r>
          </a:p>
        </p:txBody>
      </p:sp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3F307FE8-E0AE-4916-AFE7-347B54F2CC3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40911365"/>
              </p:ext>
            </p:extLst>
          </p:nvPr>
        </p:nvGraphicFramePr>
        <p:xfrm>
          <a:off x="1002522" y="1053520"/>
          <a:ext cx="3347536" cy="25106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2" imgW="2567880" imgH="1927800" progId="Paint.Picture">
                  <p:embed/>
                </p:oleObj>
              </mc:Choice>
              <mc:Fallback>
                <p:oleObj name="Bitmap Image" r:id="rId2" imgW="2567880" imgH="1927800" progId="Paint.Picture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A0A60F08-A494-4A1B-BCF9-A2BC1847724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2522" y="1053520"/>
                        <a:ext cx="3347536" cy="251065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42A2F873-7B0D-41BD-94B1-E2968D015D41}"/>
              </a:ext>
            </a:extLst>
          </p:cNvPr>
          <p:cNvSpPr txBox="1"/>
          <p:nvPr/>
        </p:nvSpPr>
        <p:spPr>
          <a:xfrm>
            <a:off x="4649918" y="1261646"/>
            <a:ext cx="6633226" cy="18774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Salient Properties of the Electric Potential V(r)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V(r) doesn’t depend on the path one takes to get from </a:t>
            </a:r>
            <a:r>
              <a:rPr lang="en-US" sz="1600" dirty="0" err="1"/>
              <a:t>r</a:t>
            </a:r>
            <a:r>
              <a:rPr lang="en-US" sz="1600" baseline="-25000" dirty="0" err="1"/>
              <a:t>ref</a:t>
            </a:r>
            <a:r>
              <a:rPr lang="en-US" sz="1600" baseline="-25000" dirty="0"/>
              <a:t>.</a:t>
            </a:r>
            <a:r>
              <a:rPr lang="en-US" sz="1600" dirty="0"/>
              <a:t> to r, and </a:t>
            </a:r>
          </a:p>
          <a:p>
            <a:r>
              <a:rPr lang="en-US" sz="1600" dirty="0"/>
              <a:t>      so every point in space has a unique potential, so V(r) is truly a ‘function’.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V(r) increases as r moves against field lines.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V(r) decreases as r moves with field lines.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V(r) remains constant as r moves perpendicular to field lines.  The set of </a:t>
            </a:r>
          </a:p>
          <a:p>
            <a:r>
              <a:rPr lang="en-US" sz="1600" dirty="0"/>
              <a:t>      r’s at the same potential is called an ‘equipotential’.   </a:t>
            </a:r>
          </a:p>
        </p:txBody>
      </p:sp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4FCF442E-F7B9-4DA4-A043-D7101B7B03A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71417134"/>
              </p:ext>
            </p:extLst>
          </p:nvPr>
        </p:nvGraphicFramePr>
        <p:xfrm>
          <a:off x="1002522" y="3597970"/>
          <a:ext cx="2973139" cy="30029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4" imgW="3802320" imgH="3840480" progId="Paint.Picture">
                  <p:embed/>
                </p:oleObj>
              </mc:Choice>
              <mc:Fallback>
                <p:oleObj name="Bitmap Image" r:id="rId4" imgW="3802320" imgH="3840480" progId="Paint.Picture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:a16="http://schemas.microsoft.com/office/drawing/2014/main" id="{2228A2C8-3594-4349-A65D-37AD394F3E3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2522" y="3597970"/>
                        <a:ext cx="2973139" cy="300293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6EBF3D9B-E494-43DF-B7DE-C5363A6C8D0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25391599"/>
              </p:ext>
            </p:extLst>
          </p:nvPr>
        </p:nvGraphicFramePr>
        <p:xfrm>
          <a:off x="8794202" y="3614873"/>
          <a:ext cx="2973139" cy="30029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6" imgW="3802320" imgH="3840480" progId="Paint.Picture">
                  <p:embed/>
                </p:oleObj>
              </mc:Choice>
              <mc:Fallback>
                <p:oleObj name="Bitmap Image" r:id="rId6" imgW="3802320" imgH="3840480" progId="Paint.Picture">
                  <p:embed/>
                  <p:pic>
                    <p:nvPicPr>
                      <p:cNvPr id="12" name="Object 11">
                        <a:extLst>
                          <a:ext uri="{FF2B5EF4-FFF2-40B4-BE49-F238E27FC236}">
                            <a16:creationId xmlns:a16="http://schemas.microsoft.com/office/drawing/2014/main" id="{4FCF442E-F7B9-4DA4-A043-D7101B7B03A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794202" y="3614873"/>
                        <a:ext cx="2973139" cy="300293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8CEFB2AF-5F4B-46FB-B747-9D42567CA4B7}"/>
              </a:ext>
            </a:extLst>
          </p:cNvPr>
          <p:cNvSpPr txBox="1"/>
          <p:nvPr/>
        </p:nvSpPr>
        <p:spPr>
          <a:xfrm>
            <a:off x="4226689" y="3698082"/>
            <a:ext cx="447596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For instance, consider the two points in the </a:t>
            </a:r>
          </a:p>
          <a:p>
            <a:r>
              <a:rPr lang="en-US" dirty="0">
                <a:solidFill>
                  <a:srgbClr val="0070C0"/>
                </a:solidFill>
              </a:rPr>
              <a:t>Electric field shown.  Draw the equipotential</a:t>
            </a:r>
          </a:p>
          <a:p>
            <a:r>
              <a:rPr lang="en-US" dirty="0">
                <a:solidFill>
                  <a:srgbClr val="0070C0"/>
                </a:solidFill>
              </a:rPr>
              <a:t>running through each point.   Which is at the </a:t>
            </a:r>
          </a:p>
          <a:p>
            <a:r>
              <a:rPr lang="en-US" dirty="0">
                <a:solidFill>
                  <a:srgbClr val="0070C0"/>
                </a:solidFill>
              </a:rPr>
              <a:t>higher potential?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3E6F422-89C7-41DF-AC0F-67500B9CFD35}"/>
              </a:ext>
            </a:extLst>
          </p:cNvPr>
          <p:cNvSpPr txBox="1"/>
          <p:nvPr/>
        </p:nvSpPr>
        <p:spPr>
          <a:xfrm>
            <a:off x="6243129" y="6086745"/>
            <a:ext cx="25053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0070C0"/>
                </a:solidFill>
              </a:rPr>
              <a:t>V</a:t>
            </a:r>
            <a:r>
              <a:rPr lang="en-US" baseline="-25000" dirty="0" err="1">
                <a:solidFill>
                  <a:srgbClr val="0070C0"/>
                </a:solidFill>
              </a:rPr>
              <a:t>green</a:t>
            </a:r>
            <a:r>
              <a:rPr lang="en-US" dirty="0">
                <a:solidFill>
                  <a:srgbClr val="0070C0"/>
                </a:solidFill>
              </a:rPr>
              <a:t> is higher than </a:t>
            </a:r>
            <a:r>
              <a:rPr lang="en-US" dirty="0" err="1">
                <a:solidFill>
                  <a:srgbClr val="0070C0"/>
                </a:solidFill>
              </a:rPr>
              <a:t>V</a:t>
            </a:r>
            <a:r>
              <a:rPr lang="en-US" baseline="-25000" dirty="0" err="1">
                <a:solidFill>
                  <a:srgbClr val="0070C0"/>
                </a:solidFill>
              </a:rPr>
              <a:t>blue</a:t>
            </a:r>
            <a:r>
              <a:rPr lang="en-US" dirty="0">
                <a:solidFill>
                  <a:srgbClr val="0070C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11520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9468E34-B3B4-4BEB-B2C7-9B5F36772C27}"/>
              </a:ext>
            </a:extLst>
          </p:cNvPr>
          <p:cNvSpPr txBox="1"/>
          <p:nvPr/>
        </p:nvSpPr>
        <p:spPr>
          <a:xfrm>
            <a:off x="4119449" y="174337"/>
            <a:ext cx="37197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 dirty="0"/>
              <a:t>A.3 Electric Potential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8FF85B0-9AEB-4323-95A7-036D3825DEBB}"/>
              </a:ext>
            </a:extLst>
          </p:cNvPr>
          <p:cNvSpPr txBox="1"/>
          <p:nvPr/>
        </p:nvSpPr>
        <p:spPr>
          <a:xfrm>
            <a:off x="524203" y="937251"/>
            <a:ext cx="111363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Now we want to practice getting the potential for different charge configurations.  First we will need to know how to </a:t>
            </a:r>
          </a:p>
          <a:p>
            <a:r>
              <a:rPr lang="en-US" dirty="0"/>
              <a:t>calculate the potential of a point charge, q. 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B6DE819D-4547-4D47-AAFC-47D406AC24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504" y="2228286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73220373-935B-457E-91F1-B4D38724F39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78988115"/>
              </p:ext>
            </p:extLst>
          </p:nvPr>
        </p:nvGraphicFramePr>
        <p:xfrm>
          <a:off x="407504" y="1737232"/>
          <a:ext cx="2565929" cy="13624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2" imgW="4754880" imgH="2522160" progId="Paint.Picture">
                  <p:embed/>
                </p:oleObj>
              </mc:Choice>
              <mc:Fallback>
                <p:oleObj name="Bitmap Image" r:id="rId2" imgW="4754880" imgH="2522160" progId="Paint.Picture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7504" y="1737232"/>
                        <a:ext cx="2565929" cy="136244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4">
            <a:extLst>
              <a:ext uri="{FF2B5EF4-FFF2-40B4-BE49-F238E27FC236}">
                <a16:creationId xmlns:a16="http://schemas.microsoft.com/office/drawing/2014/main" id="{CC8B44C2-D8C4-4D67-97D2-AD26678604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60235" y="2246531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6BC28FAF-57E0-4517-A7F3-585E6435180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92502111"/>
              </p:ext>
            </p:extLst>
          </p:nvPr>
        </p:nvGraphicFramePr>
        <p:xfrm>
          <a:off x="3592912" y="1922739"/>
          <a:ext cx="3945311" cy="7305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2666880" imgH="495000" progId="Equation.DSMT4">
                  <p:embed/>
                </p:oleObj>
              </mc:Choice>
              <mc:Fallback>
                <p:oleObj name="Equation" r:id="rId4" imgW="2666880" imgH="4950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92912" y="1922739"/>
                        <a:ext cx="3945311" cy="73056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53A1D3AC-1594-4155-AD50-E2D3A9C8022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18007354"/>
              </p:ext>
            </p:extLst>
          </p:nvPr>
        </p:nvGraphicFramePr>
        <p:xfrm>
          <a:off x="8805546" y="1939731"/>
          <a:ext cx="756869" cy="6318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469800" imgH="393480" progId="Equation.DSMT4">
                  <p:embed/>
                </p:oleObj>
              </mc:Choice>
              <mc:Fallback>
                <p:oleObj name="Equation" r:id="rId6" imgW="469800" imgH="393480" progId="Equation.DSMT4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6BC28FAF-57E0-4517-A7F3-585E6435180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805546" y="1939731"/>
                        <a:ext cx="756869" cy="631894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9C870BFE-65AA-4AAD-A3BD-0D5CFBC5915E}"/>
              </a:ext>
            </a:extLst>
          </p:cNvPr>
          <p:cNvCxnSpPr/>
          <p:nvPr/>
        </p:nvCxnSpPr>
        <p:spPr>
          <a:xfrm>
            <a:off x="7859529" y="2272223"/>
            <a:ext cx="79763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29A81B48-7A65-4877-9311-8F65323AE66F}"/>
              </a:ext>
            </a:extLst>
          </p:cNvPr>
          <p:cNvSpPr txBox="1"/>
          <p:nvPr/>
        </p:nvSpPr>
        <p:spPr>
          <a:xfrm>
            <a:off x="9676957" y="1641768"/>
            <a:ext cx="237080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Note that q here is </a:t>
            </a:r>
            <a:r>
              <a:rPr lang="en-US" sz="1600" i="1" dirty="0"/>
              <a:t>not</a:t>
            </a:r>
            <a:r>
              <a:rPr lang="en-US" sz="1600" dirty="0"/>
              <a:t> absolute value, so if charge is negative, then you should put the negative sign in.</a:t>
            </a:r>
          </a:p>
        </p:txBody>
      </p:sp>
      <p:sp>
        <p:nvSpPr>
          <p:cNvPr id="12" name="Rectangle 12">
            <a:extLst>
              <a:ext uri="{FF2B5EF4-FFF2-40B4-BE49-F238E27FC236}">
                <a16:creationId xmlns:a16="http://schemas.microsoft.com/office/drawing/2014/main" id="{0D22110E-4ABE-476F-BCEA-2333AEA8C6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504" y="38206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A67F820E-46B7-4272-9B70-D21CA0CEC2C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6286918"/>
              </p:ext>
            </p:extLst>
          </p:nvPr>
        </p:nvGraphicFramePr>
        <p:xfrm>
          <a:off x="524203" y="3232984"/>
          <a:ext cx="1376127" cy="15966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8" imgW="1813717" imgH="2103302" progId="Paint.Picture">
                  <p:embed/>
                </p:oleObj>
              </mc:Choice>
              <mc:Fallback>
                <p:oleObj name="Bitmap Image" r:id="rId8" imgW="1813717" imgH="2103302" progId="Paint.Picture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4203" y="3232984"/>
                        <a:ext cx="1376127" cy="159664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>
            <a:extLst>
              <a:ext uri="{FF2B5EF4-FFF2-40B4-BE49-F238E27FC236}">
                <a16:creationId xmlns:a16="http://schemas.microsoft.com/office/drawing/2014/main" id="{1A737B12-A628-434A-9C95-F88C935D06E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61641207"/>
              </p:ext>
            </p:extLst>
          </p:nvPr>
        </p:nvGraphicFramePr>
        <p:xfrm>
          <a:off x="8805546" y="3429000"/>
          <a:ext cx="2333625" cy="693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1447560" imgH="431640" progId="Equation.DSMT4">
                  <p:embed/>
                </p:oleObj>
              </mc:Choice>
              <mc:Fallback>
                <p:oleObj name="Equation" r:id="rId10" imgW="1447560" imgH="431640" progId="Equation.DSMT4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53A1D3AC-1594-4155-AD50-E2D3A9C8022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805546" y="3429000"/>
                        <a:ext cx="2333625" cy="693738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85285A25-A071-41A7-8332-D3CC014AB269}"/>
              </a:ext>
            </a:extLst>
          </p:cNvPr>
          <p:cNvSpPr txBox="1"/>
          <p:nvPr/>
        </p:nvSpPr>
        <p:spPr>
          <a:xfrm>
            <a:off x="2476687" y="3358960"/>
            <a:ext cx="618047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If we have multiple charges, then we just add up the potentials</a:t>
            </a:r>
          </a:p>
          <a:p>
            <a:r>
              <a:rPr lang="en-US" dirty="0"/>
              <a:t>of each charge.  Note there are no vectors going on here.  It is a </a:t>
            </a:r>
          </a:p>
          <a:p>
            <a:r>
              <a:rPr lang="en-US" dirty="0"/>
              <a:t>‘scalar’ sum.  </a:t>
            </a:r>
          </a:p>
        </p:txBody>
      </p:sp>
      <p:graphicFrame>
        <p:nvGraphicFramePr>
          <p:cNvPr id="19" name="Object 18">
            <a:extLst>
              <a:ext uri="{FF2B5EF4-FFF2-40B4-BE49-F238E27FC236}">
                <a16:creationId xmlns:a16="http://schemas.microsoft.com/office/drawing/2014/main" id="{4CA7C499-66C1-4227-8FE9-49AC27E5CF1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61652078"/>
              </p:ext>
            </p:extLst>
          </p:nvPr>
        </p:nvGraphicFramePr>
        <p:xfrm>
          <a:off x="352470" y="5059362"/>
          <a:ext cx="2620963" cy="1798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12" imgW="2620952" imgH="1798095" progId="Paint.Picture">
                  <p:embed/>
                </p:oleObj>
              </mc:Choice>
              <mc:Fallback>
                <p:oleObj name="Bitmap Image" r:id="rId12" imgW="2620952" imgH="1798095" progId="Paint.Picture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2470" y="5059362"/>
                        <a:ext cx="2620963" cy="17986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8D7E2AF1-C71F-4ABC-93DC-3D9B04B14A3E}"/>
              </a:ext>
            </a:extLst>
          </p:cNvPr>
          <p:cNvSpPr txBox="1"/>
          <p:nvPr/>
        </p:nvSpPr>
        <p:spPr>
          <a:xfrm>
            <a:off x="2973433" y="5497016"/>
            <a:ext cx="55841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If we have a continuous distribution of charge, then </a:t>
            </a:r>
          </a:p>
          <a:p>
            <a:r>
              <a:rPr lang="en-US" dirty="0"/>
              <a:t>we add up the potentials of each infinitesimal charge, </a:t>
            </a:r>
            <a:r>
              <a:rPr lang="en-US" dirty="0" err="1"/>
              <a:t>dq</a:t>
            </a:r>
            <a:r>
              <a:rPr lang="en-US" dirty="0"/>
              <a:t>.</a:t>
            </a:r>
          </a:p>
          <a:p>
            <a:r>
              <a:rPr lang="en-US" dirty="0"/>
              <a:t>Again, no vectors to add here.  It’s a ‘scalar’ integral.</a:t>
            </a:r>
          </a:p>
        </p:txBody>
      </p:sp>
      <p:graphicFrame>
        <p:nvGraphicFramePr>
          <p:cNvPr id="21" name="Object 20">
            <a:extLst>
              <a:ext uri="{FF2B5EF4-FFF2-40B4-BE49-F238E27FC236}">
                <a16:creationId xmlns:a16="http://schemas.microsoft.com/office/drawing/2014/main" id="{C039D067-100B-444A-8943-50E76D768C1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74940353"/>
              </p:ext>
            </p:extLst>
          </p:nvPr>
        </p:nvGraphicFramePr>
        <p:xfrm>
          <a:off x="8713470" y="5497016"/>
          <a:ext cx="2517775" cy="631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4" imgW="1562040" imgH="393480" progId="Equation.DSMT4">
                  <p:embed/>
                </p:oleObj>
              </mc:Choice>
              <mc:Fallback>
                <p:oleObj name="Equation" r:id="rId14" imgW="1562040" imgH="393480" progId="Equation.DSMT4">
                  <p:embed/>
                  <p:pic>
                    <p:nvPicPr>
                      <p:cNvPr id="14" name="Object 13">
                        <a:extLst>
                          <a:ext uri="{FF2B5EF4-FFF2-40B4-BE49-F238E27FC236}">
                            <a16:creationId xmlns:a16="http://schemas.microsoft.com/office/drawing/2014/main" id="{1A737B12-A628-434A-9C95-F88C935D06E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713470" y="5497016"/>
                        <a:ext cx="2517775" cy="631825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740981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5F737DF-9843-4DAA-8A7A-D194061D250E}"/>
              </a:ext>
            </a:extLst>
          </p:cNvPr>
          <p:cNvSpPr txBox="1"/>
          <p:nvPr/>
        </p:nvSpPr>
        <p:spPr>
          <a:xfrm>
            <a:off x="4084982" y="367748"/>
            <a:ext cx="37197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 dirty="0"/>
              <a:t>A.3 Electric Potential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8591B94-73EF-42DF-B8FE-37EE6A995B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5678" y="1172818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3F6614B2-5953-42ED-97C7-E8092E9B33C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01586808"/>
              </p:ext>
            </p:extLst>
          </p:nvPr>
        </p:nvGraphicFramePr>
        <p:xfrm>
          <a:off x="705678" y="1980044"/>
          <a:ext cx="2713797" cy="2269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2" imgW="2750760" imgH="2301120" progId="Paint.Picture">
                  <p:embed/>
                </p:oleObj>
              </mc:Choice>
              <mc:Fallback>
                <p:oleObj name="Bitmap Image" r:id="rId2" imgW="2750760" imgH="2301120" progId="Paint.Picture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5678" y="1980044"/>
                        <a:ext cx="2713797" cy="22699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DB7E7A85-4EF6-4796-8032-69233E30F8BC}"/>
              </a:ext>
            </a:extLst>
          </p:cNvPr>
          <p:cNvSpPr txBox="1"/>
          <p:nvPr/>
        </p:nvSpPr>
        <p:spPr>
          <a:xfrm>
            <a:off x="705678" y="1172818"/>
            <a:ext cx="61145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70C0"/>
                </a:solidFill>
              </a:rPr>
              <a:t>Consider the </a:t>
            </a:r>
            <a:r>
              <a:rPr lang="en-US" sz="1600" dirty="0" err="1">
                <a:solidFill>
                  <a:srgbClr val="0070C0"/>
                </a:solidFill>
              </a:rPr>
              <a:t>HCl</a:t>
            </a:r>
            <a:r>
              <a:rPr lang="en-US" sz="1600" dirty="0">
                <a:solidFill>
                  <a:srgbClr val="0070C0"/>
                </a:solidFill>
              </a:rPr>
              <a:t> molecule again, and coordinate P = (100pm, 100pm).  </a:t>
            </a:r>
          </a:p>
          <a:p>
            <a:r>
              <a:rPr lang="en-US" sz="1600" dirty="0">
                <a:solidFill>
                  <a:srgbClr val="0070C0"/>
                </a:solidFill>
              </a:rPr>
              <a:t>What is the electric potential at that point?</a:t>
            </a:r>
          </a:p>
        </p:txBody>
      </p:sp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2D490AE6-4D90-4430-8772-D37CFA22B63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01833668"/>
              </p:ext>
            </p:extLst>
          </p:nvPr>
        </p:nvGraphicFramePr>
        <p:xfrm>
          <a:off x="4975869" y="4472420"/>
          <a:ext cx="1244600" cy="839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977760" imgH="660240" progId="Equation.DSMT4">
                  <p:embed/>
                </p:oleObj>
              </mc:Choice>
              <mc:Fallback>
                <p:oleObj name="Equation" r:id="rId4" imgW="977760" imgH="6602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975869" y="4472420"/>
                        <a:ext cx="1244600" cy="8397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>
            <a:extLst>
              <a:ext uri="{FF2B5EF4-FFF2-40B4-BE49-F238E27FC236}">
                <a16:creationId xmlns:a16="http://schemas.microsoft.com/office/drawing/2014/main" id="{67DC2F31-48FC-4FAD-B3D8-C22F1B6BF21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49389520"/>
              </p:ext>
            </p:extLst>
          </p:nvPr>
        </p:nvGraphicFramePr>
        <p:xfrm>
          <a:off x="4863571" y="1980044"/>
          <a:ext cx="2713797" cy="2269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6" imgW="2750760" imgH="2301120" progId="Paint.Picture">
                  <p:embed/>
                </p:oleObj>
              </mc:Choice>
              <mc:Fallback>
                <p:oleObj name="Bitmap Image" r:id="rId6" imgW="2750760" imgH="2301120" progId="Paint.Picture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3F6614B2-5953-42ED-97C7-E8092E9B33C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63571" y="1980044"/>
                        <a:ext cx="2713797" cy="22699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669703C8-5DCA-4922-A465-BE5FB497387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44077834"/>
              </p:ext>
            </p:extLst>
          </p:nvPr>
        </p:nvGraphicFramePr>
        <p:xfrm>
          <a:off x="4975869" y="5312208"/>
          <a:ext cx="6837293" cy="841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5778360" imgH="711000" progId="Equation.DSMT4">
                  <p:embed/>
                </p:oleObj>
              </mc:Choice>
              <mc:Fallback>
                <p:oleObj name="Equation" r:id="rId8" imgW="5778360" imgH="7110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975869" y="5312208"/>
                        <a:ext cx="6837293" cy="8415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12912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2BF6D86-A481-4350-B5D2-1FBD715B5181}"/>
              </a:ext>
            </a:extLst>
          </p:cNvPr>
          <p:cNvSpPr txBox="1"/>
          <p:nvPr/>
        </p:nvSpPr>
        <p:spPr>
          <a:xfrm>
            <a:off x="4084982" y="367748"/>
            <a:ext cx="37197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 dirty="0"/>
              <a:t>A.3 Electric Potential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2F42EED-C7FC-4E0B-88FB-D61207F7D032}"/>
              </a:ext>
            </a:extLst>
          </p:cNvPr>
          <p:cNvSpPr txBox="1"/>
          <p:nvPr/>
        </p:nvSpPr>
        <p:spPr>
          <a:xfrm>
            <a:off x="484993" y="1047581"/>
            <a:ext cx="88259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70C0"/>
                </a:solidFill>
              </a:rPr>
              <a:t>Or consider a 50cm rod centered on the y-axis, with charge q = 4nC evenly distributed on it.   What is the potential at the point y = 30cm?</a:t>
            </a:r>
          </a:p>
        </p:txBody>
      </p:sp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5283A638-27A5-49C0-94FF-B4B7E33BA74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79394196"/>
              </p:ext>
            </p:extLst>
          </p:nvPr>
        </p:nvGraphicFramePr>
        <p:xfrm>
          <a:off x="7211737" y="2923121"/>
          <a:ext cx="4765675" cy="3452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3733560" imgH="2705040" progId="Equation.DSMT4">
                  <p:embed/>
                </p:oleObj>
              </mc:Choice>
              <mc:Fallback>
                <p:oleObj name="Equation" r:id="rId2" imgW="3733560" imgH="2705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7211737" y="2923121"/>
                        <a:ext cx="4765675" cy="34528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B5B60746-F067-45BA-B9A6-E74F88FD8A3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63013771"/>
              </p:ext>
            </p:extLst>
          </p:nvPr>
        </p:nvGraphicFramePr>
        <p:xfrm>
          <a:off x="501557" y="1917528"/>
          <a:ext cx="3028049" cy="20780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4" imgW="2621160" imgH="1798200" progId="Paint.Picture">
                  <p:embed/>
                </p:oleObj>
              </mc:Choice>
              <mc:Fallback>
                <p:oleObj name="Bitmap Image" r:id="rId4" imgW="2621160" imgH="1798200" progId="Paint.Picture">
                  <p:embed/>
                  <p:pic>
                    <p:nvPicPr>
                      <p:cNvPr id="19" name="Object 18">
                        <a:extLst>
                          <a:ext uri="{FF2B5EF4-FFF2-40B4-BE49-F238E27FC236}">
                            <a16:creationId xmlns:a16="http://schemas.microsoft.com/office/drawing/2014/main" id="{4CA7C499-66C1-4227-8FE9-49AC27E5CF1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1557" y="1917528"/>
                        <a:ext cx="3028049" cy="207800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0D5C2F98-2BAF-448E-919D-76526806747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77599644"/>
              </p:ext>
            </p:extLst>
          </p:nvPr>
        </p:nvGraphicFramePr>
        <p:xfrm>
          <a:off x="3707295" y="1850713"/>
          <a:ext cx="3125413" cy="21448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6" imgW="2621160" imgH="1798200" progId="Paint.Picture">
                  <p:embed/>
                </p:oleObj>
              </mc:Choice>
              <mc:Fallback>
                <p:oleObj name="Bitmap Image" r:id="rId6" imgW="2621160" imgH="1798200" progId="Paint.Picture">
                  <p:embed/>
                  <p:pic>
                    <p:nvPicPr>
                      <p:cNvPr id="10" name="Object 9">
                        <a:extLst>
                          <a:ext uri="{FF2B5EF4-FFF2-40B4-BE49-F238E27FC236}">
                            <a16:creationId xmlns:a16="http://schemas.microsoft.com/office/drawing/2014/main" id="{B5B60746-F067-45BA-B9A6-E74F88FD8A3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07295" y="1850713"/>
                        <a:ext cx="3125413" cy="214481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72F3EFF1-DC92-4B35-A2D1-E1B9C8A3054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2207563"/>
              </p:ext>
            </p:extLst>
          </p:nvPr>
        </p:nvGraphicFramePr>
        <p:xfrm>
          <a:off x="7148031" y="1850713"/>
          <a:ext cx="2868612" cy="600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2247840" imgH="469800" progId="Equation.DSMT4">
                  <p:embed/>
                </p:oleObj>
              </mc:Choice>
              <mc:Fallback>
                <p:oleObj name="Equation" r:id="rId8" imgW="2247840" imgH="469800" progId="Equation.DSMT4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5283A638-27A5-49C0-94FF-B4B7E33BA74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7148031" y="1850713"/>
                        <a:ext cx="2868612" cy="6000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40905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93A37DB-75B0-4E12-857D-82F349AE06E8}"/>
              </a:ext>
            </a:extLst>
          </p:cNvPr>
          <p:cNvSpPr txBox="1"/>
          <p:nvPr/>
        </p:nvSpPr>
        <p:spPr>
          <a:xfrm>
            <a:off x="4084982" y="367748"/>
            <a:ext cx="37197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 dirty="0"/>
              <a:t>A.3 Electric Potential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61EC7C-8FAE-4F58-B667-B54D9D8ECD45}"/>
              </a:ext>
            </a:extLst>
          </p:cNvPr>
          <p:cNvSpPr txBox="1"/>
          <p:nvPr/>
        </p:nvSpPr>
        <p:spPr>
          <a:xfrm>
            <a:off x="302775" y="1115021"/>
            <a:ext cx="80659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70C0"/>
                </a:solidFill>
              </a:rPr>
              <a:t>Or let’s revisit the Geiger counter.  We said that its electric field was all that stuff down there.  </a:t>
            </a:r>
          </a:p>
          <a:p>
            <a:r>
              <a:rPr lang="en-US" sz="1600" dirty="0">
                <a:solidFill>
                  <a:srgbClr val="0070C0"/>
                </a:solidFill>
              </a:rPr>
              <a:t>What is the potential of the inner cylinder, w/r to the outer cylinder?</a:t>
            </a:r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430FF6E0-007D-46B2-9AC3-7F568EE653E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01497831"/>
              </p:ext>
            </p:extLst>
          </p:nvPr>
        </p:nvGraphicFramePr>
        <p:xfrm>
          <a:off x="302775" y="2035734"/>
          <a:ext cx="2882349" cy="16338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2" imgW="1935360" imgH="1097280" progId="Paint.Picture">
                  <p:embed/>
                </p:oleObj>
              </mc:Choice>
              <mc:Fallback>
                <p:oleObj name="Bitmap Image" r:id="rId2" imgW="1935360" imgH="1097280" progId="Paint.Picture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60DBE0F6-9BB9-4D31-A55A-6EA39343B0B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2775" y="2035734"/>
                        <a:ext cx="2882349" cy="163388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E299F1CB-809B-4C6C-B7CB-95688439E077}"/>
              </a:ext>
            </a:extLst>
          </p:cNvPr>
          <p:cNvSpPr txBox="1"/>
          <p:nvPr/>
        </p:nvSpPr>
        <p:spPr>
          <a:xfrm>
            <a:off x="302775" y="3827160"/>
            <a:ext cx="99407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70C0"/>
                </a:solidFill>
              </a:rPr>
              <a:t>If we know the field, then it’s perhaps easiest to get V by direct integration.  The potential difference can be found by </a:t>
            </a:r>
          </a:p>
          <a:p>
            <a:r>
              <a:rPr lang="en-US" sz="1600" dirty="0">
                <a:solidFill>
                  <a:srgbClr val="0070C0"/>
                </a:solidFill>
              </a:rPr>
              <a:t>integrating </a:t>
            </a:r>
            <a:r>
              <a:rPr lang="en-US" sz="1600" dirty="0" err="1">
                <a:solidFill>
                  <a:srgbClr val="0070C0"/>
                </a:solidFill>
              </a:rPr>
              <a:t>dV</a:t>
            </a:r>
            <a:r>
              <a:rPr lang="en-US" sz="1600" dirty="0">
                <a:solidFill>
                  <a:srgbClr val="0070C0"/>
                </a:solidFill>
              </a:rPr>
              <a:t> between the outer plate and inner plate….</a:t>
            </a:r>
          </a:p>
        </p:txBody>
      </p:sp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F370074D-36FE-49C0-9EA9-727C5345AD5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21520873"/>
              </p:ext>
            </p:extLst>
          </p:nvPr>
        </p:nvGraphicFramePr>
        <p:xfrm>
          <a:off x="394942" y="4631034"/>
          <a:ext cx="1235075" cy="652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939600" imgH="495000" progId="Equation.DSMT4">
                  <p:embed/>
                </p:oleObj>
              </mc:Choice>
              <mc:Fallback>
                <p:oleObj name="Equation" r:id="rId4" imgW="939600" imgH="4950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94942" y="4631034"/>
                        <a:ext cx="1235075" cy="6524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47A66CB2-807B-44E3-B253-F01939B83DB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71927327"/>
              </p:ext>
            </p:extLst>
          </p:nvPr>
        </p:nvGraphicFramePr>
        <p:xfrm>
          <a:off x="3643244" y="1930337"/>
          <a:ext cx="2647950" cy="1844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968480" imgH="1371600" progId="Equation.DSMT4">
                  <p:embed/>
                </p:oleObj>
              </mc:Choice>
              <mc:Fallback>
                <p:oleObj name="Equation" r:id="rId6" imgW="1968480" imgH="1371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643244" y="1930337"/>
                        <a:ext cx="2647950" cy="18446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3CD5B74B-616D-402A-82FB-B62942F7DF3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71188133"/>
              </p:ext>
            </p:extLst>
          </p:nvPr>
        </p:nvGraphicFramePr>
        <p:xfrm>
          <a:off x="490347" y="4631034"/>
          <a:ext cx="3356330" cy="20371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2552400" imgH="1549080" progId="Equation.DSMT4">
                  <p:embed/>
                </p:oleObj>
              </mc:Choice>
              <mc:Fallback>
                <p:oleObj name="Equation" r:id="rId8" imgW="2552400" imgH="1549080" progId="Equation.DSMT4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F370074D-36FE-49C0-9EA9-727C5345AD5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90347" y="4631034"/>
                        <a:ext cx="3356330" cy="203717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6977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5718E2DA-0137-4188-B987-B9F4DA47F65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22011415"/>
              </p:ext>
            </p:extLst>
          </p:nvPr>
        </p:nvGraphicFramePr>
        <p:xfrm>
          <a:off x="606286" y="1944846"/>
          <a:ext cx="4094922" cy="30102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2" imgW="3680640" imgH="2705040" progId="Paint.Picture">
                  <p:embed/>
                </p:oleObj>
              </mc:Choice>
              <mc:Fallback>
                <p:oleObj name="Bitmap Image" r:id="rId2" imgW="3680640" imgH="2705040" progId="Paint.Picture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6286" y="1944846"/>
                        <a:ext cx="4094922" cy="301024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FED135CA-A3E6-4200-BA0C-B026406A48E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34957549"/>
              </p:ext>
            </p:extLst>
          </p:nvPr>
        </p:nvGraphicFramePr>
        <p:xfrm>
          <a:off x="6285670" y="1944846"/>
          <a:ext cx="4094922" cy="30102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4" imgW="3680640" imgH="2705040" progId="Paint.Picture">
                  <p:embed/>
                </p:oleObj>
              </mc:Choice>
              <mc:Fallback>
                <p:oleObj name="Bitmap Image" r:id="rId4" imgW="3680640" imgH="2705040" progId="Paint.Picture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5718E2DA-0137-4188-B987-B9F4DA47F65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85670" y="1944846"/>
                        <a:ext cx="4094922" cy="301024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6AB8880B-C6F6-4315-B13D-E54B24F5FD8D}"/>
              </a:ext>
            </a:extLst>
          </p:cNvPr>
          <p:cNvSpPr txBox="1"/>
          <p:nvPr/>
        </p:nvSpPr>
        <p:spPr>
          <a:xfrm>
            <a:off x="4094922" y="437322"/>
            <a:ext cx="37197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 dirty="0"/>
              <a:t>A.3 Electric Potential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853F6BD-4093-4B15-8C8F-E6CAAC8331E9}"/>
              </a:ext>
            </a:extLst>
          </p:cNvPr>
          <p:cNvSpPr txBox="1"/>
          <p:nvPr/>
        </p:nvSpPr>
        <p:spPr>
          <a:xfrm>
            <a:off x="606286" y="5215107"/>
            <a:ext cx="520860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Consider the </a:t>
            </a:r>
            <a:r>
              <a:rPr lang="en-US" dirty="0" err="1">
                <a:solidFill>
                  <a:srgbClr val="0070C0"/>
                </a:solidFill>
              </a:rPr>
              <a:t>equipotentials</a:t>
            </a:r>
            <a:r>
              <a:rPr lang="en-US" dirty="0">
                <a:solidFill>
                  <a:srgbClr val="0070C0"/>
                </a:solidFill>
              </a:rPr>
              <a:t> above.  Draw the three</a:t>
            </a:r>
          </a:p>
          <a:p>
            <a:r>
              <a:rPr lang="en-US" dirty="0">
                <a:solidFill>
                  <a:srgbClr val="0070C0"/>
                </a:solidFill>
              </a:rPr>
              <a:t>electric field lines that go through the indicated</a:t>
            </a:r>
          </a:p>
          <a:p>
            <a:r>
              <a:rPr lang="en-US" dirty="0">
                <a:solidFill>
                  <a:srgbClr val="0070C0"/>
                </a:solidFill>
              </a:rPr>
              <a:t>points.  What’s the sign of the charge(s) at the origin?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B7B4D6B-4FC9-42E4-B57C-AEDF136D6E98}"/>
              </a:ext>
            </a:extLst>
          </p:cNvPr>
          <p:cNvSpPr txBox="1"/>
          <p:nvPr/>
        </p:nvSpPr>
        <p:spPr>
          <a:xfrm>
            <a:off x="6285670" y="5215107"/>
            <a:ext cx="50667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Field lines run perpendicular to the </a:t>
            </a:r>
            <a:r>
              <a:rPr lang="en-US" dirty="0" err="1">
                <a:solidFill>
                  <a:srgbClr val="0070C0"/>
                </a:solidFill>
              </a:rPr>
              <a:t>equipotentials</a:t>
            </a:r>
            <a:r>
              <a:rPr lang="en-US" dirty="0">
                <a:solidFill>
                  <a:srgbClr val="0070C0"/>
                </a:solidFill>
              </a:rPr>
              <a:t>, </a:t>
            </a:r>
          </a:p>
          <a:p>
            <a:r>
              <a:rPr lang="en-US" dirty="0">
                <a:solidFill>
                  <a:srgbClr val="0070C0"/>
                </a:solidFill>
              </a:rPr>
              <a:t>and towards lower potential.  Charge at origin must </a:t>
            </a:r>
          </a:p>
          <a:p>
            <a:r>
              <a:rPr lang="en-US" dirty="0">
                <a:solidFill>
                  <a:srgbClr val="0070C0"/>
                </a:solidFill>
              </a:rPr>
              <a:t>be a </a:t>
            </a:r>
            <a:r>
              <a:rPr lang="en-US" i="1" dirty="0">
                <a:solidFill>
                  <a:srgbClr val="0070C0"/>
                </a:solidFill>
              </a:rPr>
              <a:t>negative</a:t>
            </a:r>
            <a:r>
              <a:rPr lang="en-US" dirty="0">
                <a:solidFill>
                  <a:srgbClr val="0070C0"/>
                </a:solidFill>
              </a:rPr>
              <a:t>, since field lines are going </a:t>
            </a:r>
            <a:r>
              <a:rPr lang="en-US" i="1" dirty="0">
                <a:solidFill>
                  <a:srgbClr val="0070C0"/>
                </a:solidFill>
              </a:rPr>
              <a:t>towards</a:t>
            </a:r>
            <a:r>
              <a:rPr lang="en-US" dirty="0">
                <a:solidFill>
                  <a:srgbClr val="0070C0"/>
                </a:solidFill>
              </a:rPr>
              <a:t> it. 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563FD82-2BC3-4801-8F8C-75F145113493}"/>
              </a:ext>
            </a:extLst>
          </p:cNvPr>
          <p:cNvSpPr txBox="1"/>
          <p:nvPr/>
        </p:nvSpPr>
        <p:spPr>
          <a:xfrm>
            <a:off x="710437" y="1298515"/>
            <a:ext cx="107773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From the electric field, we can get the potential.  We can also go backwards.  Consider following example,</a:t>
            </a:r>
          </a:p>
          <a:p>
            <a:r>
              <a:rPr lang="en-US" dirty="0"/>
              <a:t>which we’ll use to segue into our main goal, which is to work out how to construct </a:t>
            </a:r>
            <a:r>
              <a:rPr lang="en-US" b="1" dirty="0"/>
              <a:t>E</a:t>
            </a:r>
            <a:r>
              <a:rPr lang="en-US" dirty="0"/>
              <a:t>, given knowledge of V(</a:t>
            </a:r>
            <a:r>
              <a:rPr lang="en-US" b="1" dirty="0"/>
              <a:t>r</a:t>
            </a:r>
            <a:r>
              <a:rPr lang="en-US" dirty="0"/>
              <a:t>). </a:t>
            </a:r>
          </a:p>
        </p:txBody>
      </p:sp>
    </p:spTree>
    <p:extLst>
      <p:ext uri="{BB962C8B-B14F-4D97-AF65-F5344CB8AC3E}">
        <p14:creationId xmlns:p14="http://schemas.microsoft.com/office/powerpoint/2010/main" val="3784893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EFD1C0E-56CB-41A5-9033-A30E971FDBF6}"/>
              </a:ext>
            </a:extLst>
          </p:cNvPr>
          <p:cNvSpPr txBox="1"/>
          <p:nvPr/>
        </p:nvSpPr>
        <p:spPr>
          <a:xfrm>
            <a:off x="4094922" y="437322"/>
            <a:ext cx="37197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 dirty="0"/>
              <a:t>A.3 Electric Potential</a:t>
            </a:r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6C8E32E2-3AC5-406C-9745-354E483E2F9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16751183"/>
              </p:ext>
            </p:extLst>
          </p:nvPr>
        </p:nvGraphicFramePr>
        <p:xfrm>
          <a:off x="275482" y="1022097"/>
          <a:ext cx="3611978" cy="25652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2" imgW="4846320" imgH="1859400" progId="Paint.Picture">
                  <p:embed/>
                </p:oleObj>
              </mc:Choice>
              <mc:Fallback>
                <p:oleObj name="Bitmap Image" r:id="rId2" imgW="4846320" imgH="1859400" progId="Paint.Picture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 l="-723" t="9164" r="53488" b="3088"/>
                      <a:stretch>
                        <a:fillRect/>
                      </a:stretch>
                    </p:blipFill>
                    <p:spPr bwMode="auto">
                      <a:xfrm>
                        <a:off x="275482" y="1022097"/>
                        <a:ext cx="3611978" cy="256522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5E65DD0C-DB03-49AD-9127-2670A704C76A}"/>
                  </a:ext>
                </a:extLst>
              </p:cNvPr>
              <p:cNvSpPr txBox="1"/>
              <p:nvPr/>
            </p:nvSpPr>
            <p:spPr>
              <a:xfrm>
                <a:off x="4363905" y="1120054"/>
                <a:ext cx="7728829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/>
                  <a:t>So suppose we know the potential everywhere.  How do we get the field, say at that point in space?  We know it points perpendicular to the </a:t>
                </a:r>
                <a:r>
                  <a:rPr lang="en-US" sz="1600" dirty="0" err="1"/>
                  <a:t>equipotentials</a:t>
                </a:r>
                <a:r>
                  <a:rPr lang="en-US" sz="1600" dirty="0"/>
                  <a:t>, from higher to lower - another way to say this is, that it points in the direction along which the potential most rapidly </a:t>
                </a:r>
                <a:r>
                  <a:rPr lang="en-US" sz="1600" i="1" dirty="0"/>
                  <a:t>decreases</a:t>
                </a:r>
                <a:r>
                  <a:rPr lang="en-US" sz="1600" dirty="0"/>
                  <a:t>.  Let this direction be called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𝒔</m:t>
                        </m:r>
                      </m:e>
                    </m:acc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r>
                  <a:rPr lang="en-US" sz="1600" dirty="0"/>
                  <a:t>  And let the distance between the two </a:t>
                </a:r>
                <a:r>
                  <a:rPr lang="en-US" sz="1600" dirty="0" err="1"/>
                  <a:t>equipotentials</a:t>
                </a:r>
                <a:r>
                  <a:rPr lang="en-US" sz="1600" dirty="0"/>
                  <a:t> </a:t>
                </a:r>
                <a:r>
                  <a:rPr lang="en-US" sz="1600" i="1" dirty="0"/>
                  <a:t>along this direction </a:t>
                </a:r>
                <a:r>
                  <a:rPr lang="en-US" sz="1600" dirty="0"/>
                  <a:t>be ds.  Make </a:t>
                </a:r>
                <a:r>
                  <a:rPr lang="en-US" sz="1600" dirty="0" err="1"/>
                  <a:t>d</a:t>
                </a:r>
                <a:r>
                  <a:rPr lang="en-US" sz="1600" b="1" dirty="0" err="1"/>
                  <a:t>r</a:t>
                </a:r>
                <a:r>
                  <a:rPr lang="en-US" sz="1600" b="1" dirty="0"/>
                  <a:t> </a:t>
                </a:r>
                <a:r>
                  <a:rPr lang="en-US" sz="1600" dirty="0"/>
                  <a:t>the associated displacement vector.  Then finally, the potential difference, </a:t>
                </a:r>
                <a:r>
                  <a:rPr lang="en-US" sz="1600" dirty="0" err="1"/>
                  <a:t>dV</a:t>
                </a:r>
                <a:r>
                  <a:rPr lang="en-US" sz="1600" dirty="0"/>
                  <a:t>, between the two </a:t>
                </a:r>
                <a:r>
                  <a:rPr lang="en-US" sz="1600" dirty="0" err="1"/>
                  <a:t>equipotentials</a:t>
                </a:r>
                <a:r>
                  <a:rPr lang="en-US" sz="1600" dirty="0"/>
                  <a:t> would satisfy: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5E65DD0C-DB03-49AD-9127-2670A704C7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63905" y="1120054"/>
                <a:ext cx="7728829" cy="1569660"/>
              </a:xfrm>
              <a:prstGeom prst="rect">
                <a:avLst/>
              </a:prstGeom>
              <a:blipFill>
                <a:blip r:embed="rId5"/>
                <a:stretch>
                  <a:fillRect l="-473" t="-1167" b="-42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0DBE0478-2E24-4B3A-80E5-7F8BDA517AB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10555133"/>
              </p:ext>
            </p:extLst>
          </p:nvPr>
        </p:nvGraphicFramePr>
        <p:xfrm>
          <a:off x="4370387" y="2799587"/>
          <a:ext cx="4233863" cy="1058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2743200" imgH="685800" progId="Equation.DSMT4">
                  <p:embed/>
                </p:oleObj>
              </mc:Choice>
              <mc:Fallback>
                <p:oleObj name="Equation" r:id="rId6" imgW="2743200" imgH="685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370387" y="2799587"/>
                        <a:ext cx="4233863" cy="10588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9">
            <a:extLst>
              <a:ext uri="{FF2B5EF4-FFF2-40B4-BE49-F238E27FC236}">
                <a16:creationId xmlns:a16="http://schemas.microsoft.com/office/drawing/2014/main" id="{77BA5F47-7528-4E16-BBC0-79860652E88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09865812"/>
              </p:ext>
            </p:extLst>
          </p:nvPr>
        </p:nvGraphicFramePr>
        <p:xfrm>
          <a:off x="4370387" y="4408573"/>
          <a:ext cx="4645025" cy="2409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3009600" imgH="1562040" progId="Equation.DSMT4">
                  <p:embed/>
                </p:oleObj>
              </mc:Choice>
              <mc:Fallback>
                <p:oleObj name="Equation" r:id="rId8" imgW="3009600" imgH="1562040" progId="Equation.DSMT4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0DBE0478-2E24-4B3A-80E5-7F8BDA517AB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370387" y="4408573"/>
                        <a:ext cx="4645025" cy="24098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ject 25">
            <a:extLst>
              <a:ext uri="{FF2B5EF4-FFF2-40B4-BE49-F238E27FC236}">
                <a16:creationId xmlns:a16="http://schemas.microsoft.com/office/drawing/2014/main" id="{F2E292D0-C007-4870-B353-117B240D626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67824601"/>
              </p:ext>
            </p:extLst>
          </p:nvPr>
        </p:nvGraphicFramePr>
        <p:xfrm>
          <a:off x="275482" y="3504072"/>
          <a:ext cx="4045449" cy="29166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10" imgW="2514818" imgH="1813717" progId="Paint.Picture">
                  <p:embed/>
                </p:oleObj>
              </mc:Choice>
              <mc:Fallback>
                <p:oleObj name="Bitmap Image" r:id="rId10" imgW="2514818" imgH="1813717" progId="Paint.Picture">
                  <p:embed/>
                  <p:pic>
                    <p:nvPicPr>
                      <p:cNvPr id="0" name="Object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5482" y="3504072"/>
                        <a:ext cx="4045449" cy="291660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ct 26">
            <a:extLst>
              <a:ext uri="{FF2B5EF4-FFF2-40B4-BE49-F238E27FC236}">
                <a16:creationId xmlns:a16="http://schemas.microsoft.com/office/drawing/2014/main" id="{5084F17F-45D9-44CA-8135-7084754DCED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42151637"/>
              </p:ext>
            </p:extLst>
          </p:nvPr>
        </p:nvGraphicFramePr>
        <p:xfrm>
          <a:off x="9787098" y="3095625"/>
          <a:ext cx="998537" cy="666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647640" imgH="431640" progId="Equation.DSMT4">
                  <p:embed/>
                </p:oleObj>
              </mc:Choice>
              <mc:Fallback>
                <p:oleObj name="Equation" r:id="rId12" imgW="647640" imgH="431640" progId="Equation.DSMT4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0DBE0478-2E24-4B3A-80E5-7F8BDA517AB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9787098" y="3095625"/>
                        <a:ext cx="998537" cy="666750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3298CAF0-4949-4A21-A4B3-9BA518A84ABD}"/>
              </a:ext>
            </a:extLst>
          </p:cNvPr>
          <p:cNvCxnSpPr/>
          <p:nvPr/>
        </p:nvCxnSpPr>
        <p:spPr>
          <a:xfrm>
            <a:off x="8865474" y="3394341"/>
            <a:ext cx="6604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F9139DC1-7BB3-40FA-9A57-30E6C77A44B3}"/>
                  </a:ext>
                </a:extLst>
              </p:cNvPr>
              <p:cNvSpPr txBox="1"/>
              <p:nvPr/>
            </p:nvSpPr>
            <p:spPr>
              <a:xfrm>
                <a:off x="4363905" y="3957533"/>
                <a:ext cx="6901505" cy="35195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/>
                  <a:t>Another way to do it, if we just use the generic identity,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US" sz="1600" b="1" i="1" smtClean="0">
                        <a:latin typeface="Cambria Math" panose="02040503050406030204" pitchFamily="18" charset="0"/>
                      </a:rPr>
                      <m:t>𝒓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𝑑𝑥</m:t>
                    </m:r>
                    <m:acc>
                      <m:accPr>
                        <m:chr m:val="̂"/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𝒊</m:t>
                        </m:r>
                      </m:e>
                    </m:acc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𝑑𝑦</m:t>
                    </m:r>
                    <m:acc>
                      <m:accPr>
                        <m:chr m:val="̂"/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𝒋</m:t>
                        </m:r>
                      </m:e>
                    </m:acc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𝑑𝑧</m:t>
                    </m:r>
                    <m:acc>
                      <m:accPr>
                        <m:chr m:val="̂"/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𝒌</m:t>
                        </m:r>
                      </m:e>
                    </m:acc>
                  </m:oMath>
                </a14:m>
                <a:r>
                  <a:rPr lang="en-US" sz="1600" dirty="0"/>
                  <a:t> :</a:t>
                </a:r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F9139DC1-7BB3-40FA-9A57-30E6C77A44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63905" y="3957533"/>
                <a:ext cx="6901505" cy="351956"/>
              </a:xfrm>
              <a:prstGeom prst="rect">
                <a:avLst/>
              </a:prstGeom>
              <a:blipFill>
                <a:blip r:embed="rId14"/>
                <a:stretch>
                  <a:fillRect l="-530" t="-1724" r="-2120" b="-224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960E407A-53B0-4DFA-8356-1399368966FB}"/>
              </a:ext>
            </a:extLst>
          </p:cNvPr>
          <p:cNvCxnSpPr/>
          <p:nvPr/>
        </p:nvCxnSpPr>
        <p:spPr>
          <a:xfrm>
            <a:off x="9015412" y="5596999"/>
            <a:ext cx="6604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2" name="Object 31">
            <a:extLst>
              <a:ext uri="{FF2B5EF4-FFF2-40B4-BE49-F238E27FC236}">
                <a16:creationId xmlns:a16="http://schemas.microsoft.com/office/drawing/2014/main" id="{D4D01C54-930B-4E95-857E-8ED2234F453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1655255"/>
              </p:ext>
            </p:extLst>
          </p:nvPr>
        </p:nvGraphicFramePr>
        <p:xfrm>
          <a:off x="9845835" y="5463308"/>
          <a:ext cx="939800" cy="274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5" imgW="609480" imgH="177480" progId="Equation.DSMT4">
                  <p:embed/>
                </p:oleObj>
              </mc:Choice>
              <mc:Fallback>
                <p:oleObj name="Equation" r:id="rId15" imgW="609480" imgH="177480" progId="Equation.DSMT4">
                  <p:embed/>
                  <p:pic>
                    <p:nvPicPr>
                      <p:cNvPr id="27" name="Object 26">
                        <a:extLst>
                          <a:ext uri="{FF2B5EF4-FFF2-40B4-BE49-F238E27FC236}">
                            <a16:creationId xmlns:a16="http://schemas.microsoft.com/office/drawing/2014/main" id="{5084F17F-45D9-44CA-8135-7084754DCED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9845835" y="5463308"/>
                        <a:ext cx="939800" cy="274638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056510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D82B545-B6AD-4337-907B-6596DA8DD38D}"/>
              </a:ext>
            </a:extLst>
          </p:cNvPr>
          <p:cNvSpPr txBox="1"/>
          <p:nvPr/>
        </p:nvSpPr>
        <p:spPr>
          <a:xfrm>
            <a:off x="4094922" y="437322"/>
            <a:ext cx="37197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 dirty="0"/>
              <a:t>A.3 Electric Potential</a:t>
            </a:r>
          </a:p>
        </p:txBody>
      </p:sp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0B0AA15B-FA62-423E-8F61-7BC85131ABD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66776669"/>
              </p:ext>
            </p:extLst>
          </p:nvPr>
        </p:nvGraphicFramePr>
        <p:xfrm>
          <a:off x="352009" y="1328621"/>
          <a:ext cx="4528103" cy="33286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2" imgW="3680640" imgH="2705040" progId="Paint.Picture">
                  <p:embed/>
                </p:oleObj>
              </mc:Choice>
              <mc:Fallback>
                <p:oleObj name="Bitmap Image" r:id="rId2" imgW="3680640" imgH="2705040" progId="Paint.Picture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FED135CA-A3E6-4200-BA0C-B026406A48E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2009" y="1328621"/>
                        <a:ext cx="4528103" cy="332868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132D7374-6751-4752-A69D-EEA4C476658D}"/>
              </a:ext>
            </a:extLst>
          </p:cNvPr>
          <p:cNvSpPr txBox="1"/>
          <p:nvPr/>
        </p:nvSpPr>
        <p:spPr>
          <a:xfrm>
            <a:off x="5277679" y="1461052"/>
            <a:ext cx="54267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On the graph, estimate the electric field strength along the highlighted (blue) field line segment.</a:t>
            </a:r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A1ABF36A-831B-42D4-9BB8-CCAD9250966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70775926"/>
              </p:ext>
            </p:extLst>
          </p:nvPr>
        </p:nvGraphicFramePr>
        <p:xfrm>
          <a:off x="5321300" y="2343150"/>
          <a:ext cx="774700" cy="58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571320" imgH="431640" progId="Equation.DSMT4">
                  <p:embed/>
                </p:oleObj>
              </mc:Choice>
              <mc:Fallback>
                <p:oleObj name="Equation" r:id="rId4" imgW="571320" imgH="4316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321300" y="2343150"/>
                        <a:ext cx="774700" cy="584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CE4556A8-8025-49F1-B1BA-E73A9EB90EE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57761130"/>
              </p:ext>
            </p:extLst>
          </p:nvPr>
        </p:nvGraphicFramePr>
        <p:xfrm>
          <a:off x="5273675" y="3084513"/>
          <a:ext cx="1201738" cy="585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888840" imgH="431640" progId="Equation.DSMT4">
                  <p:embed/>
                </p:oleObj>
              </mc:Choice>
              <mc:Fallback>
                <p:oleObj name="Equation" r:id="rId6" imgW="888840" imgH="431640" progId="Equation.DSMT4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A1ABF36A-831B-42D4-9BB8-CCAD9250966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273675" y="3084513"/>
                        <a:ext cx="1201738" cy="5857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AE3FACD5-3336-4658-94F9-2589F461A54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02770007"/>
              </p:ext>
            </p:extLst>
          </p:nvPr>
        </p:nvGraphicFramePr>
        <p:xfrm>
          <a:off x="5478187" y="3721893"/>
          <a:ext cx="2112962" cy="585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1562040" imgH="431640" progId="Equation.DSMT4">
                  <p:embed/>
                </p:oleObj>
              </mc:Choice>
              <mc:Fallback>
                <p:oleObj name="Equation" r:id="rId8" imgW="1562040" imgH="431640" progId="Equation.DSMT4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CE4556A8-8025-49F1-B1BA-E73A9EB90EE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5478187" y="3721893"/>
                        <a:ext cx="2112962" cy="5857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61F4A0D1-37EA-4B11-B97E-F2334F5CB130}"/>
              </a:ext>
            </a:extLst>
          </p:cNvPr>
          <p:cNvSpPr txBox="1"/>
          <p:nvPr/>
        </p:nvSpPr>
        <p:spPr>
          <a:xfrm>
            <a:off x="5321300" y="4541860"/>
            <a:ext cx="65023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Along which of the curves is the electric field generally the highest?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9ED2C2B-109A-4F47-86AA-5074098E78C8}"/>
              </a:ext>
            </a:extLst>
          </p:cNvPr>
          <p:cNvSpPr txBox="1"/>
          <p:nvPr/>
        </p:nvSpPr>
        <p:spPr>
          <a:xfrm>
            <a:off x="5321300" y="5013237"/>
            <a:ext cx="59288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Along the green curve, as the </a:t>
            </a:r>
            <a:r>
              <a:rPr lang="en-US" dirty="0" err="1"/>
              <a:t>equipotentials</a:t>
            </a:r>
            <a:r>
              <a:rPr lang="en-US" dirty="0"/>
              <a:t> are more closely</a:t>
            </a:r>
          </a:p>
          <a:p>
            <a:r>
              <a:rPr lang="en-US" dirty="0"/>
              <a:t>spaced there.</a:t>
            </a:r>
          </a:p>
        </p:txBody>
      </p:sp>
    </p:spTree>
    <p:extLst>
      <p:ext uri="{BB962C8B-B14F-4D97-AF65-F5344CB8AC3E}">
        <p14:creationId xmlns:p14="http://schemas.microsoft.com/office/powerpoint/2010/main" val="2151789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2227</TotalTime>
  <Words>925</Words>
  <Application>Microsoft Office PowerPoint</Application>
  <PresentationFormat>Widescreen</PresentationFormat>
  <Paragraphs>64</Paragraphs>
  <Slides>11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Calibri</vt:lpstr>
      <vt:lpstr>Calibri Light</vt:lpstr>
      <vt:lpstr>Cambria Math</vt:lpstr>
      <vt:lpstr>Office Theme</vt:lpstr>
      <vt:lpstr>Bitmap Image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Gauss’s Law</dc:title>
  <dc:creator>Andrew Douglas</dc:creator>
  <cp:lastModifiedBy>Andrew Douglas</cp:lastModifiedBy>
  <cp:revision>141</cp:revision>
  <dcterms:created xsi:type="dcterms:W3CDTF">2018-04-11T05:20:51Z</dcterms:created>
  <dcterms:modified xsi:type="dcterms:W3CDTF">2026-01-10T16:17:11Z</dcterms:modified>
</cp:coreProperties>
</file>